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9" r:id="rId3"/>
    <p:sldId id="268" r:id="rId4"/>
    <p:sldId id="269" r:id="rId5"/>
    <p:sldId id="270" r:id="rId6"/>
    <p:sldId id="271" r:id="rId7"/>
    <p:sldId id="266" r:id="rId8"/>
    <p:sldId id="261" r:id="rId9"/>
    <p:sldId id="272" r:id="rId10"/>
    <p:sldId id="273" r:id="rId11"/>
    <p:sldId id="274" r:id="rId12"/>
    <p:sldId id="276" r:id="rId13"/>
    <p:sldId id="275" r:id="rId14"/>
  </p:sldIdLst>
  <p:sldSz cx="9144000" cy="5143500" type="screen16x9"/>
  <p:notesSz cx="6858000" cy="9144000"/>
  <p:embeddedFontLst>
    <p:embeddedFont>
      <p:font typeface="Chakra Petch" panose="020B0604020202020204"/>
      <p:regular r:id="rId17"/>
      <p:bold r:id="rId18"/>
      <p:italic r:id="rId19"/>
      <p:boldItalic r:id="rId20"/>
    </p:embeddedFont>
    <p:embeddedFont>
      <p:font typeface="IBM Plex Sans" panose="020B0503050203000203" pitchFamily="34" charset="0"/>
      <p:regular r:id="rId21"/>
      <p:bold r:id="rId22"/>
      <p:italic r:id="rId23"/>
      <p:boldItalic r:id="rId24"/>
    </p:embeddedFont>
    <p:embeddedFont>
      <p:font typeface="IBM Plex Sans Light" panose="020B0403050203000203" pitchFamily="34" charset="0"/>
      <p:regular r:id="rId25"/>
      <p:italic r:id="rId26"/>
    </p:embeddedFont>
    <p:embeddedFont>
      <p:font typeface="IBM Plex Sans SemiBold" panose="020B0703050203000203" pitchFamily="34" charset="0"/>
      <p:bold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  <p:embeddedFont>
      <p:font typeface="Wingdings 2" panose="050201020105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17"/>
    <a:srgbClr val="2221B8"/>
    <a:srgbClr val="402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4B5971-B2C9-4962-9B1F-EE7B3461AA4D}" v="48" dt="2024-11-17T04:23:42.332"/>
    <p1510:client id="{8DF11D3C-7204-4A2D-8687-832BE3FEB440}" v="2125" dt="2024-11-17T03:55:28.308"/>
  </p1510:revLst>
</p1510:revInfo>
</file>

<file path=ppt/tableStyles.xml><?xml version="1.0" encoding="utf-8"?>
<a:tblStyleLst xmlns:a="http://schemas.openxmlformats.org/drawingml/2006/main" def="{0AB789ED-9CE9-4ADF-9C1A-55C9F5B884BF}">
  <a:tblStyle styleId="{0AB789ED-9CE9-4ADF-9C1A-55C9F5B884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5E20AF7-7063-0E03-CDDE-5087919B6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D09F63-F6A4-AFF1-1628-64E77BE4EE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F7772-9BA4-4A10-9119-131F14F95335}" type="datetimeFigureOut">
              <a:rPr lang="es-CL" smtClean="0"/>
              <a:t>17-11-2024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13444-7FD8-E356-7029-618180D4C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79C6A5-20B8-3E2A-5C50-36943D9FC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6E9F3-49A6-4EA1-9BAB-CE0F19087A9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83362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58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52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75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16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46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76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02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2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82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749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C033E54A-A8CA-48C1-9504-691B58049D29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04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B5F6C806-BBF7-471C-9527-881CE226669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812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body" idx="1"/>
          </p:nvPr>
        </p:nvSpPr>
        <p:spPr>
          <a:xfrm>
            <a:off x="4572000" y="1913281"/>
            <a:ext cx="38589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4572000" y="1328500"/>
            <a:ext cx="3858900" cy="5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"/>
          <p:cNvSpPr>
            <a:spLocks noGrp="1"/>
          </p:cNvSpPr>
          <p:nvPr>
            <p:ph type="pic" idx="2"/>
          </p:nvPr>
        </p:nvSpPr>
        <p:spPr>
          <a:xfrm>
            <a:off x="713100" y="778800"/>
            <a:ext cx="3585900" cy="3585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50968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1206925" y="2393638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2"/>
          </p:nvPr>
        </p:nvSpPr>
        <p:spPr>
          <a:xfrm>
            <a:off x="4741230" y="2393624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3"/>
          </p:nvPr>
        </p:nvSpPr>
        <p:spPr>
          <a:xfrm>
            <a:off x="1206925" y="2075032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4"/>
          </p:nvPr>
        </p:nvSpPr>
        <p:spPr>
          <a:xfrm>
            <a:off x="4741246" y="2075025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34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1"/>
          </p:nvPr>
        </p:nvSpPr>
        <p:spPr>
          <a:xfrm>
            <a:off x="928350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17"/>
          <p:cNvSpPr txBox="1">
            <a:spLocks noGrp="1"/>
          </p:cNvSpPr>
          <p:nvPr>
            <p:ph type="subTitle" idx="2"/>
          </p:nvPr>
        </p:nvSpPr>
        <p:spPr>
          <a:xfrm>
            <a:off x="3481625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17"/>
          <p:cNvSpPr txBox="1">
            <a:spLocks noGrp="1"/>
          </p:cNvSpPr>
          <p:nvPr>
            <p:ph type="subTitle" idx="3"/>
          </p:nvPr>
        </p:nvSpPr>
        <p:spPr>
          <a:xfrm>
            <a:off x="6034899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17"/>
          <p:cNvSpPr txBox="1">
            <a:spLocks noGrp="1"/>
          </p:cNvSpPr>
          <p:nvPr>
            <p:ph type="subTitle" idx="4"/>
          </p:nvPr>
        </p:nvSpPr>
        <p:spPr>
          <a:xfrm>
            <a:off x="928350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4" name="Google Shape;554;p17"/>
          <p:cNvSpPr txBox="1">
            <a:spLocks noGrp="1"/>
          </p:cNvSpPr>
          <p:nvPr>
            <p:ph type="subTitle" idx="5"/>
          </p:nvPr>
        </p:nvSpPr>
        <p:spPr>
          <a:xfrm>
            <a:off x="3481624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5" name="Google Shape;555;p17"/>
          <p:cNvSpPr txBox="1">
            <a:spLocks noGrp="1"/>
          </p:cNvSpPr>
          <p:nvPr>
            <p:ph type="subTitle" idx="6"/>
          </p:nvPr>
        </p:nvSpPr>
        <p:spPr>
          <a:xfrm>
            <a:off x="6034898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64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9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78C94063-DF36-4330-A365-08DA1FA5B7D6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7890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908A7C6C-0F39-4D70-8E8D-FE5B9C95FA73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082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DFCFA4AC-08CC-42CE-BD01-C191750A04EC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834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94860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500" b="0" kern="1200" spc="8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0E59FD0C-5451-4CA0-86AF-E70AE3279989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891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4F170639-886C-4FCF-9EAB-ABB5DA3F3F4A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716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22230651-31F4-45D2-98AE-A2108F41BC07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62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6F53789A-C914-4DB1-8815-80B5EC7335C5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710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5E6440AA-91A0-436F-8FDB-C0F939DCAE21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0583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685800" cy="5143500"/>
          </a:xfrm>
          <a:prstGeom prst="rect">
            <a:avLst/>
          </a:prstGeom>
          <a:solidFill>
            <a:srgbClr val="FFE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1000124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1">
                <a:solidFill>
                  <a:srgbClr val="4025E6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WorkProManager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956FC9F-568A-3BDA-4D7F-04F760FB749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691" y="4635103"/>
            <a:ext cx="459041" cy="459041"/>
          </a:xfrm>
          <a:prstGeom prst="rect">
            <a:avLst/>
          </a:prstGeom>
        </p:spPr>
      </p:pic>
      <p:pic>
        <p:nvPicPr>
          <p:cNvPr id="1028" name="Picture 4" descr="Train the trainers: el nuevo ciclo de Ingeniosas junto a Duoc UC –  Ingeniosas">
            <a:extLst>
              <a:ext uri="{FF2B5EF4-FFF2-40B4-BE49-F238E27FC236}">
                <a16:creationId xmlns:a16="http://schemas.microsoft.com/office/drawing/2014/main" id="{300FA6F5-3DB0-FD6C-0D14-27E4CB9D84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4" b="39354"/>
          <a:stretch/>
        </p:blipFill>
        <p:spPr bwMode="auto">
          <a:xfrm>
            <a:off x="6780923" y="171212"/>
            <a:ext cx="2198663" cy="43912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97000"/>
              </a:schemeClr>
            </a:glow>
            <a:outerShdw blurRad="50800" dist="12700" dir="3840000" sx="98000" sy="98000" algn="tl" rotWithShape="0">
              <a:schemeClr val="tx1">
                <a:lumMod val="95000"/>
                <a:alpha val="3600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93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0"/>
          <p:cNvSpPr txBox="1">
            <a:spLocks noGrp="1"/>
          </p:cNvSpPr>
          <p:nvPr>
            <p:ph type="subTitle" idx="1"/>
          </p:nvPr>
        </p:nvSpPr>
        <p:spPr>
          <a:xfrm>
            <a:off x="936896" y="2925224"/>
            <a:ext cx="6361041" cy="411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tx1"/>
                </a:solidFill>
                <a:latin typeface="IBM Plex Sans SemiBold" panose="020B0703050203000203" pitchFamily="34" charset="0"/>
                <a:cs typeface="Chakra Petch"/>
              </a:rPr>
              <a:t>Integrantes: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20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Bastián Olivares – Desarrollo/Project Manager</a:t>
            </a: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Matías Bello – Desarrollo/Gerencia/Product Owner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Nicolás Friz – Desarrollo/ Scrum Master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E50C765-B888-E7D5-7293-5F663EDA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340" y="993723"/>
            <a:ext cx="4462379" cy="1504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65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b="1" dirty="0">
                <a:latin typeface="IBM Plex Sans SemiBold" panose="020B0703050203000203" pitchFamily="34" charset="0"/>
                <a:cs typeface="Chakra Petch"/>
              </a:rPr>
              <a:t>DEMO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000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419" dirty="0">
                <a:latin typeface="IBM Plex Sans SemiBold" panose="020B0703050203000203" pitchFamily="34" charset="0"/>
                <a:cs typeface="Chakra Petch"/>
              </a:rPr>
              <a:t>Resultados Obtenidos</a:t>
            </a:r>
            <a:endParaRPr lang="es-419" dirty="0">
              <a:latin typeface="IBM Plex Sans SemiBold" panose="020B0703050203000203" pitchFamily="34" charset="0"/>
            </a:endParaRP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446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s-419" sz="2700" dirty="0">
                <a:solidFill>
                  <a:srgbClr val="FFFFFF"/>
                </a:solidFill>
                <a:latin typeface="IBM Plex Sans SemiBold" panose="020B0703050203000203" pitchFamily="34" charset="0"/>
                <a:cs typeface="Chakra Petch"/>
              </a:rPr>
              <a:t>Obstáculos presentados durante el desarrollo</a:t>
            </a:r>
          </a:p>
          <a:p>
            <a:endParaRPr lang="es-419" dirty="0">
              <a:latin typeface="Chakra Petch"/>
              <a:cs typeface="Chakra Petch"/>
            </a:endParaRP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3" name="Google Shape;1040;p30">
            <a:extLst>
              <a:ext uri="{FF2B5EF4-FFF2-40B4-BE49-F238E27FC236}">
                <a16:creationId xmlns:a16="http://schemas.microsoft.com/office/drawing/2014/main" id="{D4184830-BD09-2F4E-EF1E-12AB7DCA7A95}"/>
              </a:ext>
            </a:extLst>
          </p:cNvPr>
          <p:cNvSpPr txBox="1">
            <a:spLocks/>
          </p:cNvSpPr>
          <p:nvPr/>
        </p:nvSpPr>
        <p:spPr>
          <a:xfrm>
            <a:off x="1395663" y="2431979"/>
            <a:ext cx="6773779" cy="15681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Falta de tiempo: 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El equipo, aparte de estar concentrados en el desarrollo del proyecto tienen responsabilidades como clases, trabajos y compromisos que llevaron a tener un tiempo aún más limitado del que ya había aumentado la dificultad del proceso del proyecto.</a:t>
            </a:r>
            <a:endParaRPr lang="es-MX" sz="1400" dirty="0"/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Cansancio del Equipo: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La fatiga y las extenuantes horas de trabajo frente a la pantalla y encerrados, ha provocado desde cansancio hasta irritabilidad por confusiones y problemas dentro del área de desarrollo.</a:t>
            </a:r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Reestructuración de Base de datos: 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El cambio del modelo de datos ha provocado que tengamos que refactorizar nuevamente código y volver a modificar documentación en base a los ajustes y provocando atrasos entre los sprint.</a:t>
            </a:r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Falta de conocimiento: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Dentro del </a:t>
            </a:r>
            <a:r>
              <a:rPr lang="es-CL" sz="1400" dirty="0" err="1">
                <a:solidFill>
                  <a:srgbClr val="FFE217"/>
                </a:solidFill>
                <a:latin typeface="IBM Plex Sans"/>
              </a:rPr>
              <a:t>area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de desarrollo como también en la gestión del proyecto no existe la experiencia suficiente para realizar tareas de manera ágil y así perder y extender el desarrollo por capacitaciones.</a:t>
            </a:r>
          </a:p>
          <a:p>
            <a:pPr marL="285750" indent="-285750" algn="just"/>
            <a:endParaRPr lang="es-CL" sz="1600" dirty="0">
              <a:solidFill>
                <a:srgbClr val="FFE217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4930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65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latin typeface="IBM Plex Sans SemiBold" panose="020B0703050203000203" pitchFamily="34" charset="0"/>
                <a:cs typeface="Chakra Petch"/>
              </a:rPr>
              <a:t>PREGUNTAS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24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643370" y="675612"/>
            <a:ext cx="10628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dirty="0">
                <a:latin typeface="IBM Plex Sans SemiBold" panose="020B0703050203000203" pitchFamily="34" charset="0"/>
                <a:cs typeface="Chakra Petch"/>
              </a:rPr>
              <a:t>DESCRIPCIÓN DEL PROYECTO</a:t>
            </a:r>
            <a:endParaRPr lang="es-CL" sz="1600" dirty="0">
              <a:latin typeface="IBM Plex Sans SemiBold" panose="020B0703050203000203" pitchFamily="34" charset="0"/>
              <a:cs typeface="Chakra Petch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037555" y="1650479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Problema:</a:t>
            </a:r>
          </a:p>
          <a:p>
            <a:pPr marL="0" indent="0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El negocio enfrenta serios desafíos de organización y gestión de ordenes de trabajo debido al uso de métodos como el control de los servicios a lápiz y papel, provocando perdida de información valiosa, errores en la trazabilidad de los servicios, la falta de automatización tecnológica impide una gestión eficiente, afectando la productividad y provocando incongruencias a fin de mes, por consecuencia pérdida de ingresos.</a:t>
            </a:r>
            <a:endParaRPr lang="es-CL" sz="14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5210583" y="1887705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Propuesta de solución:</a:t>
            </a:r>
            <a:endParaRPr lang="es-MX" dirty="0"/>
          </a:p>
          <a:p>
            <a:pPr marL="0" indent="0" algn="r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Desarrollar una plataforma escalable y adaptable a las necesidades del cliente,  que pueda implementarse tanto en instalaciones locales (on-</a:t>
            </a:r>
            <a:r>
              <a:rPr lang="es-CL" sz="1400" dirty="0" err="1">
                <a:solidFill>
                  <a:srgbClr val="FFE217"/>
                </a:solidFill>
                <a:latin typeface="IBM Plex Sans"/>
              </a:rPr>
              <a:t>promise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) como en la nube.</a:t>
            </a:r>
          </a:p>
          <a:p>
            <a:pPr marL="0" indent="0" algn="r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Está solución tecnológica permitirá la gestión más eficiente de las ordenes de trabajo mediante la digitalización del proceso.</a:t>
            </a:r>
            <a:endParaRPr lang="es-CL" sz="14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970472" y="483867"/>
            <a:ext cx="106284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latin typeface="IBM Plex Sans SemiBold" panose="020B0703050203000203" pitchFamily="34" charset="0"/>
                <a:cs typeface="Chakra Petch"/>
              </a:rPr>
              <a:t>Objetivo General</a:t>
            </a:r>
            <a:endParaRPr lang="es-MX" sz="2800" dirty="0">
              <a:latin typeface="IBM Plex Sans SemiBold" panose="020B0703050203000203" pitchFamily="34" charset="0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130990" y="1171869"/>
            <a:ext cx="6900192" cy="10580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1600" dirty="0">
                <a:solidFill>
                  <a:srgbClr val="FFE217"/>
                </a:solidFill>
                <a:latin typeface="IBM Plex Sans"/>
              </a:rPr>
              <a:t>Desarrolla una plataforma web escalable que automatice la gestión de ordenes de trabajo para mejorar la eficiencia operativa y ofrecer un control en tiempo real del estado de las OT.</a:t>
            </a: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 algn="ctr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1130990" y="2935297"/>
            <a:ext cx="6781579" cy="1510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600" dirty="0">
                <a:solidFill>
                  <a:srgbClr val="FFE217"/>
                </a:solidFill>
                <a:latin typeface="IBM Plex Sans"/>
              </a:rPr>
              <a:t>Implementar un sistema que permita la creación, seguimiento y cierre de ordenes de trabajo con herramientas avanzadas que faciliten las tareas de gestión y optimizando la trazabilidad de los procesos manuales en la gestión de los servicios técnicos.</a:t>
            </a:r>
            <a:endParaRPr lang="es-CL" sz="16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CuadroTexto 6">
            <a:extLst>
              <a:ext uri="{FF2B5EF4-FFF2-40B4-BE49-F238E27FC236}">
                <a16:creationId xmlns:a16="http://schemas.microsoft.com/office/drawing/2014/main" id="{1F18524A-67E0-0EB9-9AE1-EC9580B8B79E}"/>
              </a:ext>
            </a:extLst>
          </p:cNvPr>
          <p:cNvSpPr txBox="1"/>
          <p:nvPr/>
        </p:nvSpPr>
        <p:spPr>
          <a:xfrm>
            <a:off x="-970472" y="2465067"/>
            <a:ext cx="106284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latin typeface="IBM Plex Sans SemiBold" panose="020B0703050203000203" pitchFamily="34" charset="0"/>
                <a:cs typeface="Chakra Petch"/>
              </a:rPr>
              <a:t>Objetivo Especifico</a:t>
            </a:r>
            <a:endParaRPr lang="es-MX" sz="2800" dirty="0"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7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742232" y="535144"/>
            <a:ext cx="106284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dirty="0">
                <a:latin typeface="IBM Plex Sans SemiBold" panose="020B0703050203000203" pitchFamily="34" charset="0"/>
                <a:cs typeface="Chakra Petch"/>
              </a:rPr>
              <a:t>Alcances y limitantes del proyecto</a:t>
            </a: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524495" y="1181475"/>
            <a:ext cx="6095009" cy="35734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000" b="1" dirty="0">
                <a:solidFill>
                  <a:srgbClr val="FFE217"/>
                </a:solidFill>
                <a:latin typeface="IBM Plex Sans"/>
              </a:rPr>
              <a:t>Alcances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Gestión de ordenes de trabajo (OT).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Dashboard y Reportes.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Módulo de Usuarios.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Seguridad y Autenticación.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Integración y adaptabilidad.</a:t>
            </a:r>
          </a:p>
          <a:p>
            <a:pPr marL="342900" indent="-342900" algn="just"/>
            <a:endParaRPr lang="es-MX" sz="2000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r>
              <a:rPr lang="es-MX" sz="2000" b="1" dirty="0">
                <a:solidFill>
                  <a:srgbClr val="FFE217"/>
                </a:solidFill>
                <a:latin typeface="IBM Plex Sans"/>
              </a:rPr>
              <a:t>Limitantes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Inventario de Insumos.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Gestión de Pagos.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Registro de Logs.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Recursos del Servidor.</a:t>
            </a:r>
          </a:p>
          <a:p>
            <a:pPr marL="342900" indent="-342900" algn="just"/>
            <a:endParaRPr lang="es-MX" sz="2000" b="1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endParaRPr lang="es-MX" dirty="0" err="1"/>
          </a:p>
          <a:p>
            <a:pPr marL="0" indent="0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07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437507" y="519495"/>
            <a:ext cx="826898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dirty="0">
                <a:latin typeface="IBM Plex Sans SemiBold" panose="020B0703050203000203" pitchFamily="34" charset="0"/>
                <a:cs typeface="Chakra Petch"/>
              </a:rPr>
              <a:t>Metodología de trabajo para el desarrollo del proyecto</a:t>
            </a:r>
            <a:endParaRPr lang="es-MX" dirty="0">
              <a:latin typeface="IBM Plex Sans SemiBold" panose="020B0703050203000203" pitchFamily="34" charset="0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250991" y="1800398"/>
            <a:ext cx="6642016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El desarrollo del proyecto se llevó a cabo utilizando la metodología </a:t>
            </a:r>
            <a:r>
              <a:rPr lang="es-CL" sz="2000" b="1" dirty="0">
                <a:solidFill>
                  <a:srgbClr val="FFE217"/>
                </a:solidFill>
                <a:latin typeface="IBM Plex Sans"/>
              </a:rPr>
              <a:t>Agile SCRUM</a:t>
            </a:r>
            <a:r>
              <a:rPr lang="es-CL" sz="2000" dirty="0">
                <a:solidFill>
                  <a:srgbClr val="FFE217"/>
                </a:solidFill>
                <a:latin typeface="IBM Plex Sans"/>
              </a:rPr>
              <a:t>, la cual está orientada a gestionar proyectos de manera iterativa e incremental.</a:t>
            </a:r>
          </a:p>
          <a:p>
            <a:pPr marL="0" indent="0" algn="just">
              <a:buNone/>
            </a:pPr>
            <a:endParaRPr lang="es-CL" sz="2000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Se eligió </a:t>
            </a:r>
            <a:r>
              <a:rPr lang="es-CL" sz="2000" b="1" dirty="0">
                <a:solidFill>
                  <a:srgbClr val="FFE217"/>
                </a:solidFill>
                <a:latin typeface="IBM Plex Sans" panose="020B0503050203000203" pitchFamily="34" charset="0"/>
              </a:rPr>
              <a:t>SCRUM</a:t>
            </a: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,</a:t>
            </a:r>
            <a:r>
              <a:rPr lang="es-CL" sz="2000" b="1" dirty="0">
                <a:solidFill>
                  <a:srgbClr val="FFE217"/>
                </a:solidFill>
                <a:latin typeface="IBM Plex Sans" panose="020B0503050203000203" pitchFamily="34" charset="0"/>
              </a:rPr>
              <a:t> </a:t>
            </a: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porque permite una gestión ágil y flexible del proyecto, con un ciclo continuo de retroalimentación y entregas incrementables.</a:t>
            </a:r>
          </a:p>
        </p:txBody>
      </p:sp>
    </p:spTree>
    <p:extLst>
      <p:ext uri="{BB962C8B-B14F-4D97-AF65-F5344CB8AC3E}">
        <p14:creationId xmlns:p14="http://schemas.microsoft.com/office/powerpoint/2010/main" val="149952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926007" y="464704"/>
            <a:ext cx="7617326" cy="80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pc="-50" dirty="0">
                <a:latin typeface="IBM Plex Sans SemiBold" panose="020B0703050203000203" pitchFamily="34" charset="0"/>
                <a:ea typeface="+mj-ea"/>
                <a:cs typeface="Chakra Petch"/>
              </a:rPr>
              <a:t>CRONOGRAMA PARA EL DESARROLLO DEL PROYECTO</a:t>
            </a:r>
            <a:endParaRPr lang="en-US" sz="2000" spc="-50" dirty="0">
              <a:latin typeface="IBM Plex Sans SemiBold" panose="020B0703050203000203" pitchFamily="34" charset="0"/>
              <a:ea typeface="+mj-ea"/>
              <a:cs typeface="Chakra Petch"/>
            </a:endParaRPr>
          </a:p>
        </p:txBody>
      </p:sp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A022961-700C-2B18-2DE5-98DCC2D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895"/>
          <a:stretch/>
        </p:blipFill>
        <p:spPr>
          <a:xfrm>
            <a:off x="302078" y="1098923"/>
            <a:ext cx="8727621" cy="35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5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0129E0D-2B5B-1E94-D356-E6DB1B32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34" y="656213"/>
            <a:ext cx="7704000" cy="572700"/>
          </a:xfrm>
        </p:spPr>
        <p:txBody>
          <a:bodyPr/>
          <a:lstStyle/>
          <a:p>
            <a:pPr algn="ctr"/>
            <a:r>
              <a:rPr lang="es-CL" dirty="0">
                <a:latin typeface="IBM Plex Sans SemiBold" panose="020B0703050203000203" pitchFamily="34" charset="0"/>
                <a:cs typeface="Chakra Petch"/>
              </a:rPr>
              <a:t>Arquitectura del software</a:t>
            </a:r>
            <a:endParaRPr lang="es-CL" dirty="0">
              <a:latin typeface="IBM Plex Sans SemiBold" panose="020B0703050203000203" pitchFamily="34" charset="0"/>
              <a:cs typeface="Chakra Petch" panose="020B0604020202020204" charset="-34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3802D00-5515-7B64-DA3A-67D25A9B71AA}"/>
              </a:ext>
            </a:extLst>
          </p:cNvPr>
          <p:cNvGrpSpPr/>
          <p:nvPr/>
        </p:nvGrpSpPr>
        <p:grpSpPr>
          <a:xfrm>
            <a:off x="1110367" y="1443743"/>
            <a:ext cx="7383809" cy="2975948"/>
            <a:chOff x="1110367" y="1443743"/>
            <a:chExt cx="7383809" cy="2975948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62B05679-5CAA-2DB8-14CB-CFFED1EACC97}"/>
                </a:ext>
              </a:extLst>
            </p:cNvPr>
            <p:cNvSpPr/>
            <p:nvPr/>
          </p:nvSpPr>
          <p:spPr>
            <a:xfrm>
              <a:off x="1110367" y="1443743"/>
              <a:ext cx="7383809" cy="29759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2" name="Gráfico 1">
              <a:extLst>
                <a:ext uri="{FF2B5EF4-FFF2-40B4-BE49-F238E27FC236}">
                  <a16:creationId xmlns:a16="http://schemas.microsoft.com/office/drawing/2014/main" id="{D84234ED-39C0-DA28-4BB5-799C4135E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8828" y="1873403"/>
              <a:ext cx="6394621" cy="1991425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848AAFF-251F-E7CF-A048-A8A987B62983}"/>
                </a:ext>
              </a:extLst>
            </p:cNvPr>
            <p:cNvSpPr txBox="1"/>
            <p:nvPr/>
          </p:nvSpPr>
          <p:spPr>
            <a:xfrm>
              <a:off x="1934737" y="1873403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>
                  <a:solidFill>
                    <a:schemeClr val="bg1"/>
                  </a:solidFill>
                  <a:latin typeface="IBM Plex Sans" panose="020B0503050203000203" pitchFamily="34" charset="0"/>
                </a:rPr>
                <a:t>FRONTEND</a:t>
              </a:r>
              <a:endParaRPr lang="es-CL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5B25E68-0C5C-E652-632B-58A99D1DC681}"/>
                </a:ext>
              </a:extLst>
            </p:cNvPr>
            <p:cNvSpPr txBox="1"/>
            <p:nvPr/>
          </p:nvSpPr>
          <p:spPr>
            <a:xfrm>
              <a:off x="4802271" y="1873403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>
                  <a:solidFill>
                    <a:schemeClr val="bg1"/>
                  </a:solidFill>
                  <a:latin typeface="IBM Plex Sans" panose="020B0503050203000203" pitchFamily="34" charset="0"/>
                </a:rPr>
                <a:t>BACKEND</a:t>
              </a:r>
              <a:endParaRPr lang="es-CL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56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CL" dirty="0">
                <a:latin typeface="IBM Plex Sans SemiBold" panose="020B0703050203000203" pitchFamily="34" charset="0"/>
                <a:cs typeface="Chakra Petch"/>
              </a:rPr>
              <a:t>Modelo de datos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4" name="Imagen 3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4939E5DC-3FBF-D8D6-42B8-5E1C0C6E3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864"/>
            <a:ext cx="9144000" cy="34190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419" dirty="0">
                <a:latin typeface="IBM Plex Sans SemiBold" panose="020B0703050203000203" pitchFamily="34" charset="0"/>
                <a:cs typeface="Chakra Petch"/>
              </a:rPr>
              <a:t>Tecnologías utilizadas</a:t>
            </a:r>
            <a:endParaRPr lang="es-419" dirty="0">
              <a:latin typeface="IBM Plex Sans SemiBold" panose="020B0703050203000203" pitchFamily="34" charset="0"/>
            </a:endParaRP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3" name="Imagen 2" descr="Archivo:Visual Studio Code 1.35 icon.svg - Wikipedia, la enciclopedia libre">
            <a:extLst>
              <a:ext uri="{FF2B5EF4-FFF2-40B4-BE49-F238E27FC236}">
                <a16:creationId xmlns:a16="http://schemas.microsoft.com/office/drawing/2014/main" id="{69B3D0AC-8563-2B1D-3803-295E4797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58" y="1502227"/>
            <a:ext cx="1265466" cy="1265466"/>
          </a:xfrm>
          <a:prstGeom prst="rect">
            <a:avLst/>
          </a:prstGeom>
        </p:spPr>
      </p:pic>
      <p:pic>
        <p:nvPicPr>
          <p:cNvPr id="4" name="Imagen 3" descr="Mysql Workbench Icon by dagomx on DeviantArt">
            <a:extLst>
              <a:ext uri="{FF2B5EF4-FFF2-40B4-BE49-F238E27FC236}">
                <a16:creationId xmlns:a16="http://schemas.microsoft.com/office/drawing/2014/main" id="{C791BF86-2872-5016-5A2C-3546EE65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180" y="2529986"/>
            <a:ext cx="1265465" cy="1265465"/>
          </a:xfrm>
          <a:prstGeom prst="rect">
            <a:avLst/>
          </a:prstGeom>
        </p:spPr>
      </p:pic>
      <p:pic>
        <p:nvPicPr>
          <p:cNvPr id="5" name="Imagen 4" descr="Git - Logo Downloads">
            <a:extLst>
              <a:ext uri="{FF2B5EF4-FFF2-40B4-BE49-F238E27FC236}">
                <a16:creationId xmlns:a16="http://schemas.microsoft.com/office/drawing/2014/main" id="{BD0D2B1A-8AB2-F620-7674-7BF1B3131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147" y="1502227"/>
            <a:ext cx="1265466" cy="1265467"/>
          </a:xfrm>
          <a:prstGeom prst="rect">
            <a:avLst/>
          </a:prstGeom>
        </p:spPr>
      </p:pic>
      <p:pic>
        <p:nvPicPr>
          <p:cNvPr id="7" name="Imagen 6" descr="File:Github-desktop-logo-symbol.svg - Wikimedia Commons">
            <a:extLst>
              <a:ext uri="{FF2B5EF4-FFF2-40B4-BE49-F238E27FC236}">
                <a16:creationId xmlns:a16="http://schemas.microsoft.com/office/drawing/2014/main" id="{1D0684EB-1269-9F2B-D14E-9503324F1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944" y="2771458"/>
            <a:ext cx="1371603" cy="1273632"/>
          </a:xfrm>
          <a:prstGeom prst="rect">
            <a:avLst/>
          </a:prstGeom>
        </p:spPr>
      </p:pic>
      <p:pic>
        <p:nvPicPr>
          <p:cNvPr id="8" name="Imagen 7" descr="Archivo:MS Project Logo.png - Wikipedia, la enciclopedia libre">
            <a:extLst>
              <a:ext uri="{FF2B5EF4-FFF2-40B4-BE49-F238E27FC236}">
                <a16:creationId xmlns:a16="http://schemas.microsoft.com/office/drawing/2014/main" id="{D3101BF4-CE14-CF23-6B9F-67C1C9EE9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816" y="1578218"/>
            <a:ext cx="1469572" cy="1420587"/>
          </a:xfrm>
          <a:prstGeom prst="rect">
            <a:avLst/>
          </a:prstGeom>
        </p:spPr>
      </p:pic>
      <p:pic>
        <p:nvPicPr>
          <p:cNvPr id="10" name="Imagen 9" descr="Giới thiệu về web học Angular.dev mới được phát hành cho ae FE » Cafedev.vn">
            <a:extLst>
              <a:ext uri="{FF2B5EF4-FFF2-40B4-BE49-F238E27FC236}">
                <a16:creationId xmlns:a16="http://schemas.microsoft.com/office/drawing/2014/main" id="{D484E668-1D8D-F74F-93C2-945736BCE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0155" y="2534068"/>
            <a:ext cx="1380393" cy="1415562"/>
          </a:xfrm>
          <a:prstGeom prst="rect">
            <a:avLst/>
          </a:prstGeom>
        </p:spPr>
      </p:pic>
      <p:pic>
        <p:nvPicPr>
          <p:cNvPr id="12" name="Imagen 11" descr="Balsamiq Brand Assets — Company Info, Logos, Banners, Backgrounds | Balsamiq">
            <a:extLst>
              <a:ext uri="{FF2B5EF4-FFF2-40B4-BE49-F238E27FC236}">
                <a16:creationId xmlns:a16="http://schemas.microsoft.com/office/drawing/2014/main" id="{79740484-ADE5-FA84-2DE2-5A5C433CC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1362" y="3407019"/>
            <a:ext cx="2743200" cy="1371600"/>
          </a:xfrm>
          <a:prstGeom prst="rect">
            <a:avLst/>
          </a:prstGeom>
        </p:spPr>
      </p:pic>
      <p:pic>
        <p:nvPicPr>
          <p:cNvPr id="11" name="Imagen 10" descr="Archivo:Node.js logo.svg - Wikipedia, la enciclopedia libre">
            <a:extLst>
              <a:ext uri="{FF2B5EF4-FFF2-40B4-BE49-F238E27FC236}">
                <a16:creationId xmlns:a16="http://schemas.microsoft.com/office/drawing/2014/main" id="{1EB87284-47DD-7CBD-33AD-93E51361F0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8425" y="3796384"/>
            <a:ext cx="1661745" cy="1023692"/>
          </a:xfrm>
          <a:prstGeom prst="rect">
            <a:avLst/>
          </a:prstGeom>
        </p:spPr>
      </p:pic>
      <p:pic>
        <p:nvPicPr>
          <p:cNvPr id="14" name="Imagen 13" descr="Bizagi Modeler или ARIS Express: Сравнение – 2024">
            <a:extLst>
              <a:ext uri="{FF2B5EF4-FFF2-40B4-BE49-F238E27FC236}">
                <a16:creationId xmlns:a16="http://schemas.microsoft.com/office/drawing/2014/main" id="{11A92460-45D8-5855-7CDD-1380962349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4177" y="2773973"/>
            <a:ext cx="1802424" cy="152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26894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Personalizado 1">
      <a:majorFont>
        <a:latin typeface="IBM Plex Sans Light"/>
        <a:ea typeface=""/>
        <a:cs typeface=""/>
      </a:majorFont>
      <a:minorFont>
        <a:latin typeface="Aptos"/>
        <a:ea typeface=""/>
        <a:cs typeface="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101</TotalTime>
  <Words>521</Words>
  <Application>Microsoft Office PowerPoint</Application>
  <PresentationFormat>Presentación en pantalla (16:9)</PresentationFormat>
  <Paragraphs>61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IBM Plex Sans SemiBold</vt:lpstr>
      <vt:lpstr>Roboto Condensed Light</vt:lpstr>
      <vt:lpstr>Chakra Petch</vt:lpstr>
      <vt:lpstr>Arial</vt:lpstr>
      <vt:lpstr>IBM Plex Sans Light</vt:lpstr>
      <vt:lpstr>Aptos</vt:lpstr>
      <vt:lpstr>IBM Plex Sans</vt:lpstr>
      <vt:lpstr>Wingdings 2</vt:lpstr>
      <vt:lpstr>Vista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del software</vt:lpstr>
      <vt:lpstr>Modelo de datos</vt:lpstr>
      <vt:lpstr>Tecnologías utilizadas</vt:lpstr>
      <vt:lpstr>DEMO</vt:lpstr>
      <vt:lpstr>Resultados Obtenidos</vt:lpstr>
      <vt:lpstr>Obstáculos presentados durante el desarrollo 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Nicolás Friz Pereira</dc:creator>
  <cp:lastModifiedBy>Nicolás Friz Pereira</cp:lastModifiedBy>
  <cp:revision>341</cp:revision>
  <dcterms:modified xsi:type="dcterms:W3CDTF">2024-11-18T03:15:07Z</dcterms:modified>
</cp:coreProperties>
</file>